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2"/>
  </p:notesMasterIdLst>
  <p:sldIdLst>
    <p:sldId id="287" r:id="rId2"/>
    <p:sldId id="398" r:id="rId3"/>
    <p:sldId id="336" r:id="rId4"/>
    <p:sldId id="338" r:id="rId5"/>
    <p:sldId id="362" r:id="rId6"/>
    <p:sldId id="371" r:id="rId7"/>
    <p:sldId id="386" r:id="rId8"/>
    <p:sldId id="372" r:id="rId9"/>
    <p:sldId id="380" r:id="rId10"/>
    <p:sldId id="401" r:id="rId11"/>
    <p:sldId id="392" r:id="rId12"/>
    <p:sldId id="404" r:id="rId13"/>
    <p:sldId id="400" r:id="rId14"/>
    <p:sldId id="402" r:id="rId15"/>
    <p:sldId id="403" r:id="rId16"/>
    <p:sldId id="326" r:id="rId17"/>
    <p:sldId id="376" r:id="rId18"/>
    <p:sldId id="399" r:id="rId19"/>
    <p:sldId id="329" r:id="rId20"/>
    <p:sldId id="297" r:id="rId21"/>
  </p:sldIdLst>
  <p:sldSz cx="9906000" cy="6858000" type="A4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oper Black" panose="0208090404030B020404" pitchFamily="18" charset="0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575B"/>
    <a:srgbClr val="FD4133"/>
    <a:srgbClr val="32E63C"/>
    <a:srgbClr val="186E1A"/>
    <a:srgbClr val="329E32"/>
    <a:srgbClr val="C5E0B4"/>
    <a:srgbClr val="BAE54D"/>
    <a:srgbClr val="E1EFD9"/>
    <a:srgbClr val="FBA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 autoAdjust="0"/>
    <p:restoredTop sz="88282" autoAdjust="0"/>
  </p:normalViewPr>
  <p:slideViewPr>
    <p:cSldViewPr snapToGrid="0">
      <p:cViewPr varScale="1">
        <p:scale>
          <a:sx n="101" d="100"/>
          <a:sy n="101" d="100"/>
        </p:scale>
        <p:origin x="2022" y="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B6C39-A3B4-418F-874D-806FC091C916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7B8F8-0C63-4648-BAF4-BEDF826D7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6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0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5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24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06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8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91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8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북박북은</a:t>
            </a:r>
            <a:r>
              <a:rPr lang="ko-KR" altLang="en-US" dirty="0"/>
              <a:t> 대학생을 위한 </a:t>
            </a:r>
            <a:r>
              <a:rPr lang="ko-KR" altLang="en-US" dirty="0" err="1"/>
              <a:t>중고책거래</a:t>
            </a:r>
            <a:r>
              <a:rPr lang="ko-KR" altLang="en-US" dirty="0"/>
              <a:t> 서비스다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51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41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6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27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59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9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94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2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3028-51CF-4643-8649-B74A405B320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5854-6D3F-4653-80DB-4EFE465C33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7762-ECB1-47A2-968B-D5C32FD60D6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297D8-ECD8-4621-BF4C-E7D90AE783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E2471-6CAB-4B25-8FA1-20967E67DC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8C9-621E-4F17-BE25-3EE9CF746D4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5CCB-459A-4230-A5CA-3B320ECCE8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93F1-F537-4944-99FB-353EC259AF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0B7E-1595-4D4C-A924-7D48E690E87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1528-5EC1-49A8-AB7C-E2F7DE4A08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F95F-1ECC-482A-B516-02968B19D36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D141-0C6F-4A3B-B683-462DA19A070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839624" y="5427785"/>
            <a:ext cx="1870448" cy="1432511"/>
            <a:chOff x="7352694" y="5602005"/>
            <a:chExt cx="1870448" cy="17281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92CEF8-6687-423F-9F9E-A946338CEEB7}"/>
                </a:ext>
              </a:extLst>
            </p:cNvPr>
            <p:cNvSpPr txBox="1"/>
            <p:nvPr/>
          </p:nvSpPr>
          <p:spPr>
            <a:xfrm>
              <a:off x="7352694" y="5602005"/>
              <a:ext cx="18704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ea typeface="나눔스퀘어" panose="020B0600000101010101" pitchFamily="50" charset="-127"/>
                </a:rPr>
                <a:t>team </a:t>
              </a:r>
              <a:r>
                <a:rPr lang="en-US" altLang="ko-KR" sz="2800" dirty="0" err="1">
                  <a:ea typeface="나눔스퀘어" panose="020B0600000101010101" pitchFamily="50" charset="-127"/>
                </a:rPr>
                <a:t>GoNaMi</a:t>
              </a:r>
              <a:endParaRPr lang="en-US" altLang="ko-KR" sz="1600" dirty="0">
                <a:ea typeface="나눔스퀘어" panose="020B0600000101010101" pitchFamily="50" charset="-127"/>
              </a:endParaRPr>
            </a:p>
            <a:p>
              <a:r>
                <a:rPr lang="en-US" altLang="ko-KR" sz="1600" dirty="0">
                  <a:ea typeface="나눔스퀘어" panose="020B0600000101010101" pitchFamily="50" charset="-127"/>
                </a:rPr>
                <a:t>	</a:t>
              </a:r>
              <a:endParaRPr lang="ko-KR" altLang="en-US" sz="1600" dirty="0">
                <a:ea typeface="나눔스퀘어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F482D6-8184-4F20-B1E8-7742E6FBBA4B}"/>
                </a:ext>
              </a:extLst>
            </p:cNvPr>
            <p:cNvSpPr txBox="1"/>
            <p:nvPr/>
          </p:nvSpPr>
          <p:spPr>
            <a:xfrm>
              <a:off x="8041408" y="6179136"/>
              <a:ext cx="1181734" cy="115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lt"/>
                  <a:ea typeface="나눔스퀘어" panose="020B0600000101010101" pitchFamily="50" charset="-127"/>
                </a:rPr>
                <a:t>Hoyun</a:t>
              </a:r>
              <a:r>
                <a:rPr lang="en-US" altLang="ko-KR" sz="1400" dirty="0">
                  <a:latin typeface="+mj-lt"/>
                  <a:ea typeface="나눔스퀘어" panose="020B0600000101010101" pitchFamily="50" charset="-127"/>
                </a:rPr>
                <a:t> Ko</a:t>
              </a:r>
            </a:p>
            <a:p>
              <a:r>
                <a:rPr lang="en-US" altLang="ko-KR" sz="1400" dirty="0" err="1">
                  <a:latin typeface="+mj-lt"/>
                  <a:ea typeface="나눔스퀘어" panose="020B0600000101010101" pitchFamily="50" charset="-127"/>
                </a:rPr>
                <a:t>Yuseon</a:t>
              </a:r>
              <a:r>
                <a:rPr lang="ko-KR" altLang="en-US" sz="1400" dirty="0">
                  <a:latin typeface="+mj-lt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latin typeface="+mj-lt"/>
                  <a:ea typeface="나눔스퀘어" panose="020B0600000101010101" pitchFamily="50" charset="-127"/>
                </a:rPr>
                <a:t>Nam</a:t>
              </a:r>
            </a:p>
            <a:p>
              <a:r>
                <a:rPr lang="en-US" altLang="ko-KR" sz="1400" dirty="0" err="1">
                  <a:latin typeface="+mj-lt"/>
                  <a:ea typeface="나눔스퀘어" panose="020B0600000101010101" pitchFamily="50" charset="-127"/>
                </a:rPr>
                <a:t>Seungyun</a:t>
              </a:r>
              <a:r>
                <a:rPr lang="ko-KR" altLang="en-US" sz="1400" dirty="0">
                  <a:latin typeface="+mj-lt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latin typeface="+mj-lt"/>
                  <a:ea typeface="나눔스퀘어" panose="020B0600000101010101" pitchFamily="50" charset="-127"/>
                </a:rPr>
                <a:t>Lee</a:t>
              </a:r>
              <a:endParaRPr lang="ko-KR" altLang="en-US" sz="1400" dirty="0">
                <a:latin typeface="+mj-lt"/>
                <a:ea typeface="나눔스퀘어" panose="020B0600000101010101" pitchFamily="50" charset="-127"/>
              </a:endParaRPr>
            </a:p>
            <a:p>
              <a:endParaRPr lang="ko-KR" altLang="en-US" sz="1400" dirty="0">
                <a:latin typeface="+mj-lt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5FC602-9CD5-4BF9-8FF0-D1A913CC1ADC}"/>
              </a:ext>
            </a:extLst>
          </p:cNvPr>
          <p:cNvGrpSpPr/>
          <p:nvPr/>
        </p:nvGrpSpPr>
        <p:grpSpPr>
          <a:xfrm>
            <a:off x="1280130" y="19742"/>
            <a:ext cx="7839075" cy="5886450"/>
            <a:chOff x="1133946" y="106473"/>
            <a:chExt cx="7839075" cy="58864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866F0D-10A6-4EB1-A267-BDABF40B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71" b="90939" l="5346" r="89915">
                          <a14:foregroundMark x1="43135" y1="89968" x2="49332" y2="91100"/>
                          <a14:foregroundMark x1="49332" y1="91100" x2="50790" y2="89806"/>
                          <a14:foregroundMark x1="11057" y1="25566" x2="6804" y2="31877"/>
                          <a14:foregroundMark x1="6804" y1="31877" x2="6415" y2="34077"/>
                          <a14:foregroundMark x1="5856" y1="41424" x2="10571" y2="53398"/>
                          <a14:backgroundMark x1="5589" y1="33981" x2="5225" y2="39482"/>
                          <a14:backgroundMark x1="5711" y1="38997" x2="5711" y2="414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3946" y="106473"/>
              <a:ext cx="7839075" cy="5886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3BFB15-33C0-46A2-BB69-25BB41F76A69}"/>
                </a:ext>
              </a:extLst>
            </p:cNvPr>
            <p:cNvSpPr txBox="1"/>
            <p:nvPr/>
          </p:nvSpPr>
          <p:spPr>
            <a:xfrm>
              <a:off x="3101262" y="4855363"/>
              <a:ext cx="3708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err="1"/>
                <a:t>BookBoxBook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00129" y="334462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 err="1"/>
              <a:t>BookBox</a:t>
            </a:r>
            <a:r>
              <a:rPr lang="en-US" altLang="ko-KR" sz="2400" dirty="0"/>
              <a:t> (cabinet)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F6423A-306F-BA4C-9429-E34113FFD8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3" y="1847844"/>
            <a:ext cx="4173795" cy="30653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214AF3-1B76-714D-8387-26E20F330A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6" r="10821" b="1929"/>
          <a:stretch/>
        </p:blipFill>
        <p:spPr>
          <a:xfrm>
            <a:off x="5145870" y="1847843"/>
            <a:ext cx="4156749" cy="30685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746E1C-1D06-B044-8BDA-B9D6915B68FF}"/>
              </a:ext>
            </a:extLst>
          </p:cNvPr>
          <p:cNvSpPr txBox="1"/>
          <p:nvPr/>
        </p:nvSpPr>
        <p:spPr>
          <a:xfrm>
            <a:off x="6426502" y="5092872"/>
            <a:ext cx="14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door-opened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A0E5D-32CE-2E47-9856-7CB5C7A76AA6}"/>
              </a:ext>
            </a:extLst>
          </p:cNvPr>
          <p:cNvSpPr txBox="1"/>
          <p:nvPr/>
        </p:nvSpPr>
        <p:spPr>
          <a:xfrm>
            <a:off x="2342771" y="507748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side</a:t>
            </a:r>
            <a:endParaRPr kumimoji="1" lang="ko-KR" altLang="en-US" sz="2000" dirty="0"/>
          </a:p>
        </p:txBody>
      </p:sp>
      <p:pic>
        <p:nvPicPr>
          <p:cNvPr id="20" name="그래픽 19" descr="시계 방향으로 굽은 화살표">
            <a:extLst>
              <a:ext uri="{FF2B5EF4-FFF2-40B4-BE49-F238E27FC236}">
                <a16:creationId xmlns:a16="http://schemas.microsoft.com/office/drawing/2014/main" id="{A6DC9ED6-EFD6-6742-A777-8DA11C57A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6158895" y="2921116"/>
            <a:ext cx="1265791" cy="12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99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25111" y="528794"/>
            <a:ext cx="385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Barcode Recognition </a:t>
            </a:r>
          </a:p>
          <a:p>
            <a:r>
              <a:rPr lang="en-US" altLang="ko-KR" sz="2400" dirty="0"/>
              <a:t>	(using </a:t>
            </a:r>
            <a:r>
              <a:rPr lang="en-US" altLang="ko-KR" sz="2400" dirty="0">
                <a:solidFill>
                  <a:srgbClr val="FF0000"/>
                </a:solidFill>
              </a:rPr>
              <a:t>webcam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EB1DA5-E0CC-491A-BDB6-A602082AC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0" t="3411" r="6339" b="75632"/>
          <a:stretch/>
        </p:blipFill>
        <p:spPr>
          <a:xfrm>
            <a:off x="963518" y="2153061"/>
            <a:ext cx="3120998" cy="23834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43D182-F6BB-44C2-860F-DE24C693D7CE}"/>
              </a:ext>
            </a:extLst>
          </p:cNvPr>
          <p:cNvSpPr txBox="1"/>
          <p:nvPr/>
        </p:nvSpPr>
        <p:spPr>
          <a:xfrm>
            <a:off x="1109527" y="4960464"/>
            <a:ext cx="282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raspberry pi camera module</a:t>
            </a:r>
            <a:endParaRPr lang="ko-KR" altLang="en-US" dirty="0"/>
          </a:p>
        </p:txBody>
      </p:sp>
      <p:pic>
        <p:nvPicPr>
          <p:cNvPr id="15" name="그래픽 14" descr="채우기 없는 슬픈 얼굴">
            <a:extLst>
              <a:ext uri="{FF2B5EF4-FFF2-40B4-BE49-F238E27FC236}">
                <a16:creationId xmlns:a16="http://schemas.microsoft.com/office/drawing/2014/main" id="{B818EF7C-C65D-4F56-91F3-D30D08F26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0502" y="5520054"/>
            <a:ext cx="785656" cy="785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46FE14-2176-4231-966F-A0B53322D0DF}"/>
              </a:ext>
            </a:extLst>
          </p:cNvPr>
          <p:cNvSpPr txBox="1"/>
          <p:nvPr/>
        </p:nvSpPr>
        <p:spPr>
          <a:xfrm>
            <a:off x="2111870" y="5728216"/>
            <a:ext cx="163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Bad Auto Focus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B46929B-BB49-4073-BF03-59E51DC4265B}"/>
              </a:ext>
            </a:extLst>
          </p:cNvPr>
          <p:cNvSpPr/>
          <p:nvPr/>
        </p:nvSpPr>
        <p:spPr>
          <a:xfrm>
            <a:off x="4667250" y="3019425"/>
            <a:ext cx="1028700" cy="819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6BAB64-ACFE-4E7D-8CB2-6CB3022EE0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18" t="39442" r="22829" b="14245"/>
          <a:stretch/>
        </p:blipFill>
        <p:spPr>
          <a:xfrm>
            <a:off x="6265563" y="2153060"/>
            <a:ext cx="2676919" cy="23834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09A14D-F2FB-4F14-9C2E-3B4D861793BD}"/>
              </a:ext>
            </a:extLst>
          </p:cNvPr>
          <p:cNvSpPr txBox="1"/>
          <p:nvPr/>
        </p:nvSpPr>
        <p:spPr>
          <a:xfrm>
            <a:off x="6622480" y="4960464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Logitech web camera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82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25111" y="528794"/>
            <a:ext cx="385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Barcode Recognition </a:t>
            </a:r>
          </a:p>
          <a:p>
            <a:r>
              <a:rPr lang="en-US" altLang="ko-KR" sz="2400" dirty="0"/>
              <a:t>	(using </a:t>
            </a:r>
            <a:r>
              <a:rPr lang="en-US" altLang="ko-KR" sz="2400" dirty="0">
                <a:solidFill>
                  <a:srgbClr val="FF0000"/>
                </a:solidFill>
              </a:rPr>
              <a:t>webcam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F63B99-9983-4BE3-B473-0BF5AE67C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76" b="11502"/>
          <a:stretch/>
        </p:blipFill>
        <p:spPr>
          <a:xfrm>
            <a:off x="492756" y="1680587"/>
            <a:ext cx="4520045" cy="34968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C69EFE-1288-47B1-A31A-3023EB8E9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66"/>
          <a:stretch/>
        </p:blipFill>
        <p:spPr>
          <a:xfrm>
            <a:off x="5671531" y="1876529"/>
            <a:ext cx="3553432" cy="310494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32BD5F7-0A17-42CC-B2D7-BB8C710AC5D2}"/>
              </a:ext>
            </a:extLst>
          </p:cNvPr>
          <p:cNvSpPr/>
          <p:nvPr/>
        </p:nvSpPr>
        <p:spPr>
          <a:xfrm>
            <a:off x="1183245" y="2600010"/>
            <a:ext cx="2502039" cy="1657978"/>
          </a:xfrm>
          <a:prstGeom prst="roundRect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14106F-2D7C-413F-BC16-1E4C785901F6}"/>
              </a:ext>
            </a:extLst>
          </p:cNvPr>
          <p:cNvSpPr/>
          <p:nvPr/>
        </p:nvSpPr>
        <p:spPr>
          <a:xfrm>
            <a:off x="6530643" y="2755763"/>
            <a:ext cx="2502039" cy="1798655"/>
          </a:xfrm>
          <a:prstGeom prst="roundRect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A2407-59BA-4D49-A3C4-46D504EE30E7}"/>
              </a:ext>
            </a:extLst>
          </p:cNvPr>
          <p:cNvSpPr txBox="1"/>
          <p:nvPr/>
        </p:nvSpPr>
        <p:spPr>
          <a:xfrm>
            <a:off x="1996346" y="5860704"/>
            <a:ext cx="662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Successfully Recognize Barcode as well as </a:t>
            </a:r>
            <a:r>
              <a:rPr lang="en-US" altLang="ko-KR" sz="2400" dirty="0" err="1"/>
              <a:t>QRcode</a:t>
            </a:r>
            <a:endParaRPr lang="ko-KR" altLang="en-US" sz="2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EA1604-1DD7-4B22-B83E-3042AB71603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434265" y="4257988"/>
            <a:ext cx="2873709" cy="1602716"/>
          </a:xfrm>
          <a:prstGeom prst="line">
            <a:avLst/>
          </a:prstGeom>
          <a:ln w="57150">
            <a:solidFill>
              <a:srgbClr val="FF57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AC657E-689A-49FF-9EA6-3BA95531101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5307974" y="4554418"/>
            <a:ext cx="2473689" cy="1306286"/>
          </a:xfrm>
          <a:prstGeom prst="line">
            <a:avLst/>
          </a:prstGeom>
          <a:ln w="57150">
            <a:solidFill>
              <a:srgbClr val="FF57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6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25111" y="528794"/>
            <a:ext cx="385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Barcode Recognition </a:t>
            </a:r>
          </a:p>
          <a:p>
            <a:r>
              <a:rPr lang="en-US" altLang="ko-KR" sz="2400" dirty="0"/>
              <a:t>	(using </a:t>
            </a:r>
            <a:r>
              <a:rPr lang="en-US" altLang="ko-KR" sz="2400" dirty="0">
                <a:solidFill>
                  <a:srgbClr val="FF0000"/>
                </a:solidFill>
              </a:rPr>
              <a:t>webcam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BDA3D5-2BED-4265-8784-450A65450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8" t="26081" r="22829" b="10768"/>
          <a:stretch/>
        </p:blipFill>
        <p:spPr>
          <a:xfrm>
            <a:off x="544130" y="1899138"/>
            <a:ext cx="2772623" cy="33661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89C583-DD29-4AE0-B083-8BB30A24A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6" t="12454" r="9029" b="38345"/>
          <a:stretch/>
        </p:blipFill>
        <p:spPr>
          <a:xfrm>
            <a:off x="3548670" y="2167747"/>
            <a:ext cx="6063681" cy="28289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F18296-3856-406A-B9CC-E23FBC7959C2}"/>
              </a:ext>
            </a:extLst>
          </p:cNvPr>
          <p:cNvSpPr/>
          <p:nvPr/>
        </p:nvSpPr>
        <p:spPr>
          <a:xfrm>
            <a:off x="5964056" y="3204811"/>
            <a:ext cx="2577778" cy="252068"/>
          </a:xfrm>
          <a:prstGeom prst="roundRect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18">
            <a:extLst>
              <a:ext uri="{FF2B5EF4-FFF2-40B4-BE49-F238E27FC236}">
                <a16:creationId xmlns:a16="http://schemas.microsoft.com/office/drawing/2014/main" id="{CF6B0136-2E2C-1240-A412-634B5E455EE3}"/>
              </a:ext>
            </a:extLst>
          </p:cNvPr>
          <p:cNvCxnSpPr>
            <a:cxnSpLocks/>
          </p:cNvCxnSpPr>
          <p:nvPr/>
        </p:nvCxnSpPr>
        <p:spPr>
          <a:xfrm flipV="1">
            <a:off x="2609386" y="3323063"/>
            <a:ext cx="3354670" cy="289932"/>
          </a:xfrm>
          <a:prstGeom prst="line">
            <a:avLst/>
          </a:prstGeom>
          <a:ln w="28575">
            <a:solidFill>
              <a:srgbClr val="FF575B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9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25111" y="528794"/>
            <a:ext cx="38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DB Modification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4E7BB-BAFA-4C33-80CC-8A9951A37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27" y="2281135"/>
            <a:ext cx="1974275" cy="242908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4659FE-98C7-44E4-9CC8-E5BDC30ECFA6}"/>
              </a:ext>
            </a:extLst>
          </p:cNvPr>
          <p:cNvSpPr/>
          <p:nvPr/>
        </p:nvSpPr>
        <p:spPr>
          <a:xfrm>
            <a:off x="1197988" y="3010196"/>
            <a:ext cx="1974275" cy="809625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288739D-4417-4734-A37F-74A0E716804C}"/>
              </a:ext>
            </a:extLst>
          </p:cNvPr>
          <p:cNvSpPr/>
          <p:nvPr/>
        </p:nvSpPr>
        <p:spPr>
          <a:xfrm>
            <a:off x="3957638" y="3188642"/>
            <a:ext cx="1828800" cy="4616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5236C-9F6A-40AF-85CE-8A6765736E84}"/>
              </a:ext>
            </a:extLst>
          </p:cNvPr>
          <p:cNvSpPr txBox="1"/>
          <p:nvPr/>
        </p:nvSpPr>
        <p:spPr>
          <a:xfrm>
            <a:off x="1136075" y="1133334"/>
            <a:ext cx="3627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To access DB from Raspberry pi 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7EAAA-85AE-4DB6-861B-2424B7A928A7}"/>
              </a:ext>
            </a:extLst>
          </p:cNvPr>
          <p:cNvSpPr txBox="1"/>
          <p:nvPr/>
        </p:nvSpPr>
        <p:spPr>
          <a:xfrm>
            <a:off x="1325819" y="3230342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 based DB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79BC47-91B3-441F-A212-1D1FA46023FF}"/>
              </a:ext>
            </a:extLst>
          </p:cNvPr>
          <p:cNvSpPr txBox="1"/>
          <p:nvPr/>
        </p:nvSpPr>
        <p:spPr>
          <a:xfrm>
            <a:off x="6996113" y="471021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based DB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25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25111" y="528794"/>
            <a:ext cx="38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Decode Barcode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771FA5-A39D-4640-99E5-298954D80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6" t="37965" b="33272"/>
          <a:stretch/>
        </p:blipFill>
        <p:spPr>
          <a:xfrm>
            <a:off x="3105149" y="4752975"/>
            <a:ext cx="6381751" cy="1466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80BBF4-6C59-4167-8F18-177A39754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50" r="6666" b="7315"/>
          <a:stretch/>
        </p:blipFill>
        <p:spPr>
          <a:xfrm>
            <a:off x="781050" y="1171575"/>
            <a:ext cx="3994585" cy="393382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7C20076-91B9-4FF3-914A-A5D141C7D554}"/>
              </a:ext>
            </a:extLst>
          </p:cNvPr>
          <p:cNvSpPr/>
          <p:nvPr/>
        </p:nvSpPr>
        <p:spPr>
          <a:xfrm>
            <a:off x="1354695" y="2085348"/>
            <a:ext cx="2074305" cy="1343652"/>
          </a:xfrm>
          <a:prstGeom prst="roundRect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21413E6-0133-4586-9FD5-38EBDA05E363}"/>
              </a:ext>
            </a:extLst>
          </p:cNvPr>
          <p:cNvCxnSpPr>
            <a:cxnSpLocks/>
          </p:cNvCxnSpPr>
          <p:nvPr/>
        </p:nvCxnSpPr>
        <p:spPr>
          <a:xfrm>
            <a:off x="3429000" y="2733675"/>
            <a:ext cx="3380281" cy="0"/>
          </a:xfrm>
          <a:prstGeom prst="line">
            <a:avLst/>
          </a:prstGeom>
          <a:ln w="57150">
            <a:solidFill>
              <a:srgbClr val="FF575B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027246-5956-49A2-83E7-458B1BD49F72}"/>
              </a:ext>
            </a:extLst>
          </p:cNvPr>
          <p:cNvSpPr txBox="1"/>
          <p:nvPr/>
        </p:nvSpPr>
        <p:spPr>
          <a:xfrm>
            <a:off x="6984486" y="2508498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ISBN</a:t>
            </a:r>
          </a:p>
          <a:p>
            <a:r>
              <a:rPr lang="en-US" altLang="ko-KR" dirty="0"/>
              <a:t>: 9788965421870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B04A36-F3B8-442A-8A9C-CD61ABF2AFAB}"/>
              </a:ext>
            </a:extLst>
          </p:cNvPr>
          <p:cNvSpPr/>
          <p:nvPr/>
        </p:nvSpPr>
        <p:spPr>
          <a:xfrm>
            <a:off x="4219575" y="5686425"/>
            <a:ext cx="1724026" cy="642781"/>
          </a:xfrm>
          <a:prstGeom prst="roundRect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C85C28-85E0-46A8-B4B5-9CDA8B47AC2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943601" y="3154829"/>
            <a:ext cx="1951551" cy="2531596"/>
          </a:xfrm>
          <a:prstGeom prst="line">
            <a:avLst/>
          </a:prstGeom>
          <a:ln w="57150">
            <a:solidFill>
              <a:srgbClr val="FF575B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396B02-1DCC-4D58-9D18-6A79141BE3A5}"/>
              </a:ext>
            </a:extLst>
          </p:cNvPr>
          <p:cNvSpPr txBox="1"/>
          <p:nvPr/>
        </p:nvSpPr>
        <p:spPr>
          <a:xfrm>
            <a:off x="6296024" y="3756244"/>
            <a:ext cx="169911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Cooper Black" panose="0208090404030B020404" pitchFamily="18" charset="0"/>
              </a:rPr>
              <a:t>Successfully 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Cooper Black" panose="0208090404030B020404" pitchFamily="18" charset="0"/>
              </a:rPr>
              <a:t>Decode!</a:t>
            </a:r>
            <a:endParaRPr lang="ko-KR" altLang="en-US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62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3250381" y="1850022"/>
            <a:ext cx="4742671" cy="2289994"/>
            <a:chOff x="3664198" y="1255614"/>
            <a:chExt cx="4742671" cy="2289994"/>
          </a:xfrm>
        </p:grpSpPr>
        <p:sp>
          <p:nvSpPr>
            <p:cNvPr id="13" name="직사각형 12"/>
            <p:cNvSpPr/>
            <p:nvPr/>
          </p:nvSpPr>
          <p:spPr>
            <a:xfrm>
              <a:off x="3664198" y="2708199"/>
              <a:ext cx="4742671" cy="837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600" dirty="0">
                  <a:solidFill>
                    <a:schemeClr val="accent6">
                      <a:lumMod val="75000"/>
                    </a:schemeClr>
                  </a:solidFill>
                  <a:ea typeface="나눔스퀘어 Bold" panose="020B0600000101010101" pitchFamily="50" charset="-127"/>
                </a:rPr>
                <a:t>Further Schedule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63878" y="1255614"/>
              <a:ext cx="543024" cy="920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accent6">
                      <a:lumMod val="75000"/>
                    </a:schemeClr>
                  </a:solidFill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72285" y="2887461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3092FA-AA05-4244-BAAA-92C80BCD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596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CC9AC-5763-4FDF-9D90-04E7C387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EED4D6-62D1-4EFA-8AC0-994E8163C066}"/>
              </a:ext>
            </a:extLst>
          </p:cNvPr>
          <p:cNvCxnSpPr>
            <a:cxnSpLocks/>
          </p:cNvCxnSpPr>
          <p:nvPr/>
        </p:nvCxnSpPr>
        <p:spPr>
          <a:xfrm>
            <a:off x="404213" y="770162"/>
            <a:ext cx="1859485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5734B5F1-6A23-480C-8D26-D983AB013C6D}"/>
              </a:ext>
            </a:extLst>
          </p:cNvPr>
          <p:cNvSpPr txBox="1"/>
          <p:nvPr/>
        </p:nvSpPr>
        <p:spPr>
          <a:xfrm>
            <a:off x="329785" y="201476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  <a:cs typeface="Malgun Gothic"/>
                <a:sym typeface="Malgun Gothic"/>
              </a:rPr>
              <a:t>Last week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9C11DA-2B0B-EC4F-B50C-EE792C6C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845852"/>
            <a:ext cx="9221758" cy="55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CC9AC-5763-4FDF-9D90-04E7C387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EED4D6-62D1-4EFA-8AC0-994E8163C066}"/>
              </a:ext>
            </a:extLst>
          </p:cNvPr>
          <p:cNvCxnSpPr>
            <a:cxnSpLocks/>
          </p:cNvCxnSpPr>
          <p:nvPr/>
        </p:nvCxnSpPr>
        <p:spPr>
          <a:xfrm flipV="1">
            <a:off x="404213" y="666647"/>
            <a:ext cx="1837182" cy="1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5734B5F1-6A23-480C-8D26-D983AB013C6D}"/>
              </a:ext>
            </a:extLst>
          </p:cNvPr>
          <p:cNvSpPr txBox="1"/>
          <p:nvPr/>
        </p:nvSpPr>
        <p:spPr>
          <a:xfrm>
            <a:off x="303852" y="143426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  <a:cs typeface="Malgun Gothic"/>
                <a:sym typeface="Malgun Gothic"/>
              </a:rPr>
              <a:t>This week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1AEB3-E741-7944-9ACD-5756AF40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" y="777007"/>
            <a:ext cx="9219154" cy="55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8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2DE001A6-5CDD-4A11-8350-B5BE3132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555276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97A7E-3E25-3748-B6EE-ABB6261BA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" y="60069"/>
            <a:ext cx="9590049" cy="65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D42DF-D05D-4AAC-BFDB-82F32D2D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FC1F2-6CFC-403F-B254-3EB1509A11BE}"/>
              </a:ext>
            </a:extLst>
          </p:cNvPr>
          <p:cNvSpPr txBox="1"/>
          <p:nvPr/>
        </p:nvSpPr>
        <p:spPr>
          <a:xfrm>
            <a:off x="5152257" y="2420977"/>
            <a:ext cx="476227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u="sng" dirty="0"/>
              <a:t>Integrated</a:t>
            </a:r>
            <a:r>
              <a:rPr lang="en-US" altLang="ko-KR" sz="2400" dirty="0"/>
              <a:t> service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/>
              <a:t>for </a:t>
            </a:r>
            <a:r>
              <a:rPr lang="en-US" altLang="ko-KR" sz="2400" u="sng" dirty="0"/>
              <a:t>trading used books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/>
              <a:t>between </a:t>
            </a:r>
            <a:r>
              <a:rPr lang="en-US" altLang="ko-KR" sz="2400" u="sng" dirty="0"/>
              <a:t>univ. students</a:t>
            </a:r>
            <a:endParaRPr lang="ko-KR" altLang="en-US" sz="2400" u="sng" dirty="0"/>
          </a:p>
        </p:txBody>
      </p:sp>
      <p:pic>
        <p:nvPicPr>
          <p:cNvPr id="16" name="그래픽 15" descr="일시 정지">
            <a:extLst>
              <a:ext uri="{FF2B5EF4-FFF2-40B4-BE49-F238E27FC236}">
                <a16:creationId xmlns:a16="http://schemas.microsoft.com/office/drawing/2014/main" id="{CE248E0B-E60A-4D8D-8278-DDFD9C00F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784877" y="2683834"/>
            <a:ext cx="717701" cy="117135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93F48C-93CC-4BA5-8BDE-E2DAC49D43F1}"/>
              </a:ext>
            </a:extLst>
          </p:cNvPr>
          <p:cNvGrpSpPr/>
          <p:nvPr/>
        </p:nvGrpSpPr>
        <p:grpSpPr>
          <a:xfrm>
            <a:off x="92880" y="1640989"/>
            <a:ext cx="4762274" cy="3023134"/>
            <a:chOff x="1133946" y="106473"/>
            <a:chExt cx="7839075" cy="58864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8B6B6E4-2E50-4AEF-B800-4F0CA9944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71" b="90939" l="5346" r="89915">
                          <a14:foregroundMark x1="43135" y1="89968" x2="49332" y2="91100"/>
                          <a14:foregroundMark x1="49332" y1="91100" x2="50790" y2="89806"/>
                          <a14:foregroundMark x1="11057" y1="25566" x2="6804" y2="31877"/>
                          <a14:foregroundMark x1="6804" y1="31877" x2="6415" y2="34077"/>
                          <a14:foregroundMark x1="5856" y1="41424" x2="10571" y2="53398"/>
                          <a14:backgroundMark x1="5589" y1="33981" x2="5225" y2="39482"/>
                          <a14:backgroundMark x1="5711" y1="38997" x2="5711" y2="414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3946" y="106473"/>
              <a:ext cx="7839075" cy="5886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2772BC-BDFD-4C43-B1EA-B8F2775F86C8}"/>
                </a:ext>
              </a:extLst>
            </p:cNvPr>
            <p:cNvSpPr txBox="1"/>
            <p:nvPr/>
          </p:nvSpPr>
          <p:spPr>
            <a:xfrm>
              <a:off x="3101261" y="4855364"/>
              <a:ext cx="3708840" cy="10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/>
                <a:t>BookBoxBook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684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7578281" y="4827244"/>
            <a:ext cx="2338352" cy="2039382"/>
          </a:xfrm>
          <a:custGeom>
            <a:avLst/>
            <a:gdLst/>
            <a:ahLst/>
            <a:cxnLst/>
            <a:rect l="l" t="t" r="r" b="b"/>
            <a:pathLst>
              <a:path w="2338352" h="2039382">
                <a:moveTo>
                  <a:pt x="1695488" y="0"/>
                </a:moveTo>
                <a:cubicBezTo>
                  <a:pt x="1923143" y="0"/>
                  <a:pt x="2140319" y="44868"/>
                  <a:pt x="2338352" y="126983"/>
                </a:cubicBezTo>
                <a:lnTo>
                  <a:pt x="2338352" y="2039382"/>
                </a:lnTo>
                <a:lnTo>
                  <a:pt x="35011" y="2039382"/>
                </a:lnTo>
                <a:cubicBezTo>
                  <a:pt x="12020" y="1928346"/>
                  <a:pt x="0" y="1813321"/>
                  <a:pt x="0" y="1695488"/>
                </a:cubicBezTo>
                <a:cubicBezTo>
                  <a:pt x="0" y="759096"/>
                  <a:pt x="759096" y="0"/>
                  <a:pt x="1695488" y="0"/>
                </a:cubicBezTo>
                <a:close/>
              </a:path>
            </a:pathLst>
          </a:custGeom>
          <a:solidFill>
            <a:srgbClr val="FFB17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07041" y="5574462"/>
            <a:ext cx="2367312" cy="1292164"/>
          </a:xfrm>
          <a:custGeom>
            <a:avLst/>
            <a:gdLst/>
            <a:ahLst/>
            <a:cxnLst/>
            <a:rect l="l" t="t" r="r" b="b"/>
            <a:pathLst>
              <a:path w="2367312" h="1292164">
                <a:moveTo>
                  <a:pt x="1183656" y="0"/>
                </a:moveTo>
                <a:cubicBezTo>
                  <a:pt x="1837371" y="0"/>
                  <a:pt x="2367312" y="529941"/>
                  <a:pt x="2367312" y="1183656"/>
                </a:cubicBezTo>
                <a:lnTo>
                  <a:pt x="2361833" y="1292164"/>
                </a:lnTo>
                <a:lnTo>
                  <a:pt x="5479" y="1292164"/>
                </a:lnTo>
                <a:cubicBezTo>
                  <a:pt x="1661" y="1256465"/>
                  <a:pt x="0" y="1220254"/>
                  <a:pt x="0" y="1183656"/>
                </a:cubicBezTo>
                <a:cubicBezTo>
                  <a:pt x="0" y="529941"/>
                  <a:pt x="529941" y="0"/>
                  <a:pt x="1183656" y="0"/>
                </a:cubicBezTo>
                <a:close/>
              </a:path>
            </a:pathLst>
          </a:custGeom>
          <a:solidFill>
            <a:schemeClr val="accent6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1CE472-7E15-4E70-B95E-0A25224AF039}"/>
              </a:ext>
            </a:extLst>
          </p:cNvPr>
          <p:cNvSpPr/>
          <p:nvPr/>
        </p:nvSpPr>
        <p:spPr>
          <a:xfrm>
            <a:off x="3779147" y="2393898"/>
            <a:ext cx="2347706" cy="1458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b="1" dirty="0">
                <a:solidFill>
                  <a:schemeClr val="accent6">
                    <a:lumMod val="75000"/>
                  </a:schemeClr>
                </a:solidFill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D093FB-CCDB-4259-9463-6C50F480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370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84C84-9617-4818-9DA5-78BE95A145AB}"/>
              </a:ext>
            </a:extLst>
          </p:cNvPr>
          <p:cNvCxnSpPr>
            <a:cxnSpLocks/>
          </p:cNvCxnSpPr>
          <p:nvPr/>
        </p:nvCxnSpPr>
        <p:spPr>
          <a:xfrm>
            <a:off x="346098" y="943710"/>
            <a:ext cx="127659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155055" y="149131"/>
            <a:ext cx="1658679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Index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7E3024-070F-4EE1-9AD8-DB3C42BFCDEF}"/>
              </a:ext>
            </a:extLst>
          </p:cNvPr>
          <p:cNvSpPr/>
          <p:nvPr/>
        </p:nvSpPr>
        <p:spPr>
          <a:xfrm>
            <a:off x="346099" y="2979778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F78E1-6F94-4071-8282-C8DDD3BC1B1C}"/>
              </a:ext>
            </a:extLst>
          </p:cNvPr>
          <p:cNvSpPr/>
          <p:nvPr/>
        </p:nvSpPr>
        <p:spPr>
          <a:xfrm>
            <a:off x="1483391" y="1438618"/>
            <a:ext cx="6344274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Progress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B39518-EFD2-4C4E-B6EB-3C30B094EF20}"/>
              </a:ext>
            </a:extLst>
          </p:cNvPr>
          <p:cNvSpPr/>
          <p:nvPr/>
        </p:nvSpPr>
        <p:spPr>
          <a:xfrm>
            <a:off x="346098" y="4524243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83328-4FE5-431B-94F6-4CB87657BF83}"/>
              </a:ext>
            </a:extLst>
          </p:cNvPr>
          <p:cNvSpPr/>
          <p:nvPr/>
        </p:nvSpPr>
        <p:spPr>
          <a:xfrm>
            <a:off x="346099" y="1433296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F78E1-6F94-4071-8282-C8DDD3BC1B1C}"/>
              </a:ext>
            </a:extLst>
          </p:cNvPr>
          <p:cNvSpPr/>
          <p:nvPr/>
        </p:nvSpPr>
        <p:spPr>
          <a:xfrm>
            <a:off x="1483392" y="2918556"/>
            <a:ext cx="5061099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Further Schedule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D78DE1-C8F8-4D16-9AEC-BDAAAB8AFB52}"/>
              </a:ext>
            </a:extLst>
          </p:cNvPr>
          <p:cNvSpPr/>
          <p:nvPr/>
        </p:nvSpPr>
        <p:spPr>
          <a:xfrm>
            <a:off x="1483391" y="4485326"/>
            <a:ext cx="5061099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343434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1204986" y="1879874"/>
            <a:ext cx="6989283" cy="2066626"/>
            <a:chOff x="1618803" y="1285466"/>
            <a:chExt cx="6989283" cy="2066626"/>
          </a:xfrm>
        </p:grpSpPr>
        <p:sp>
          <p:nvSpPr>
            <p:cNvPr id="13" name="직사각형 12"/>
            <p:cNvSpPr/>
            <p:nvPr/>
          </p:nvSpPr>
          <p:spPr>
            <a:xfrm>
              <a:off x="1618803" y="2514683"/>
              <a:ext cx="6989283" cy="837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600" dirty="0">
                  <a:solidFill>
                    <a:schemeClr val="accent6">
                      <a:lumMod val="75000"/>
                    </a:schemeClr>
                  </a:solidFill>
                  <a:ea typeface="나눔스퀘어 Bold" panose="020B0600000101010101" pitchFamily="50" charset="-127"/>
                </a:rPr>
                <a:t>Progress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41933" y="1285466"/>
              <a:ext cx="543024" cy="920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accent6">
                      <a:lumMod val="75000"/>
                    </a:schemeClr>
                  </a:solidFill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61133" y="2867032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5E790E-838F-4743-8B72-A2B4181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776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422190" y="841350"/>
            <a:ext cx="1599376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200" b="1" i="0" u="none" strike="noStrike" cap="none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  <a:cs typeface="Malgun Gothic"/>
                <a:sym typeface="Malgun Gothic"/>
              </a:rPr>
              <a:t>Progress</a:t>
            </a:r>
            <a:endParaRPr b="0" i="0" u="none" strike="noStrike" cap="none" dirty="0">
              <a:solidFill>
                <a:schemeClr val="accent6">
                  <a:lumMod val="75000"/>
                </a:schemeClr>
              </a:solidFill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27709" y="6259501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4" name="그래픽 23" descr="스마트폰">
            <a:extLst>
              <a:ext uri="{FF2B5EF4-FFF2-40B4-BE49-F238E27FC236}">
                <a16:creationId xmlns:a16="http://schemas.microsoft.com/office/drawing/2014/main" id="{6F0A8F4B-777D-44A0-9C7C-AB0D4959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8466" y="1418161"/>
            <a:ext cx="1661709" cy="15962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18165CD-E921-45B5-A321-877DA1414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1" b="90939" l="5346" r="89915">
                        <a14:foregroundMark x1="43135" y1="89968" x2="49332" y2="91100"/>
                        <a14:foregroundMark x1="49332" y1="91100" x2="50790" y2="89806"/>
                        <a14:foregroundMark x1="11057" y1="25566" x2="6804" y2="31877"/>
                        <a14:foregroundMark x1="6804" y1="31877" x2="6415" y2="34077"/>
                        <a14:foregroundMark x1="5856" y1="41424" x2="10571" y2="53398"/>
                        <a14:backgroundMark x1="5589" y1="33981" x2="5225" y2="39482"/>
                        <a14:backgroundMark x1="5711" y1="38997" x2="5711" y2="41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9752" y="2076734"/>
            <a:ext cx="655917" cy="4731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76B944-1FC2-4AD3-91AC-40440C3CC303}"/>
              </a:ext>
            </a:extLst>
          </p:cNvPr>
          <p:cNvSpPr txBox="1"/>
          <p:nvPr/>
        </p:nvSpPr>
        <p:spPr>
          <a:xfrm>
            <a:off x="6611762" y="1768957"/>
            <a:ext cx="139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BBB</a:t>
            </a:r>
            <a:endParaRPr lang="ko-KR" altLang="en-US" sz="1400" dirty="0"/>
          </a:p>
        </p:txBody>
      </p:sp>
      <p:pic>
        <p:nvPicPr>
          <p:cNvPr id="21" name="그래픽 20" descr="표">
            <a:extLst>
              <a:ext uri="{FF2B5EF4-FFF2-40B4-BE49-F238E27FC236}">
                <a16:creationId xmlns:a16="http://schemas.microsoft.com/office/drawing/2014/main" id="{94CD6C57-9605-4A4F-A573-5B6F0FD8D6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4090" y="3966947"/>
            <a:ext cx="2107238" cy="21072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1280E2-56A6-4CFC-B61E-C97450FF0310}"/>
              </a:ext>
            </a:extLst>
          </p:cNvPr>
          <p:cNvSpPr txBox="1"/>
          <p:nvPr/>
        </p:nvSpPr>
        <p:spPr>
          <a:xfrm>
            <a:off x="6851623" y="5723425"/>
            <a:ext cx="99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BookBox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73F15-1D15-4F3A-8EDD-45EBD31795DD}"/>
              </a:ext>
            </a:extLst>
          </p:cNvPr>
          <p:cNvSpPr txBox="1"/>
          <p:nvPr/>
        </p:nvSpPr>
        <p:spPr>
          <a:xfrm>
            <a:off x="6670734" y="2954415"/>
            <a:ext cx="131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Apppication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3C832F-D67B-455A-A85B-85C3B8D4DE18}"/>
              </a:ext>
            </a:extLst>
          </p:cNvPr>
          <p:cNvSpPr txBox="1"/>
          <p:nvPr/>
        </p:nvSpPr>
        <p:spPr>
          <a:xfrm>
            <a:off x="627662" y="3109128"/>
            <a:ext cx="276928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 err="1"/>
              <a:t>BookBoxBook</a:t>
            </a:r>
            <a:endParaRPr lang="ko-KR" altLang="en-US" sz="3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EEDAED0-1516-4BDB-A3F7-7D2D27883D00}"/>
              </a:ext>
            </a:extLst>
          </p:cNvPr>
          <p:cNvCxnSpPr>
            <a:cxnSpLocks/>
            <a:stCxn id="28" idx="3"/>
            <a:endCxn id="24" idx="1"/>
          </p:cNvCxnSpPr>
          <p:nvPr/>
        </p:nvCxnSpPr>
        <p:spPr>
          <a:xfrm flipV="1">
            <a:off x="3396946" y="2216299"/>
            <a:ext cx="3081520" cy="1215995"/>
          </a:xfrm>
          <a:prstGeom prst="line">
            <a:avLst/>
          </a:prstGeom>
          <a:ln w="38100">
            <a:solidFill>
              <a:srgbClr val="C5E0B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491D2D-A50F-4B42-8A6E-BBA016F0B1E5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>
            <a:off x="3396946" y="3432294"/>
            <a:ext cx="2877144" cy="1588272"/>
          </a:xfrm>
          <a:prstGeom prst="line">
            <a:avLst/>
          </a:prstGeom>
          <a:ln w="38100">
            <a:solidFill>
              <a:srgbClr val="C5E0B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22678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74389" y="830199"/>
            <a:ext cx="2078878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  <a:cs typeface="Malgun Gothic"/>
                <a:sym typeface="Malgun Gothic"/>
              </a:rPr>
              <a:t>Application</a:t>
            </a:r>
            <a:endParaRPr b="0" i="0" u="none" strike="noStrike" cap="none" dirty="0">
              <a:solidFill>
                <a:schemeClr val="accent6">
                  <a:lumMod val="75000"/>
                </a:schemeClr>
              </a:solidFill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DCF1E-69C3-4640-83D2-8AB33DDD5F83}"/>
              </a:ext>
            </a:extLst>
          </p:cNvPr>
          <p:cNvSpPr txBox="1"/>
          <p:nvPr/>
        </p:nvSpPr>
        <p:spPr>
          <a:xfrm>
            <a:off x="3148192" y="2453907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Transaction</a:t>
            </a:r>
            <a:r>
              <a:rPr lang="ko-KR" altLang="en-US" sz="2400" dirty="0"/>
              <a:t> </a:t>
            </a:r>
            <a:r>
              <a:rPr lang="en-US" altLang="ko-KR" sz="2400" dirty="0"/>
              <a:t>state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B11B1-9C95-46DC-812E-D96269610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156" y="3883893"/>
            <a:ext cx="2738844" cy="1443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29283E-E95F-4CDA-8007-7D5C0E0EB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02" y="2192051"/>
            <a:ext cx="2984353" cy="189107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8F98B51-71AE-42E6-BE85-368B28BA3E3E}"/>
              </a:ext>
            </a:extLst>
          </p:cNvPr>
          <p:cNvGrpSpPr/>
          <p:nvPr/>
        </p:nvGrpSpPr>
        <p:grpSpPr>
          <a:xfrm>
            <a:off x="-145762" y="2231772"/>
            <a:ext cx="3427534" cy="3111591"/>
            <a:chOff x="6478466" y="1418161"/>
            <a:chExt cx="1661709" cy="1596276"/>
          </a:xfrm>
        </p:grpSpPr>
        <p:pic>
          <p:nvPicPr>
            <p:cNvPr id="27" name="그래픽 26" descr="스마트폰">
              <a:extLst>
                <a:ext uri="{FF2B5EF4-FFF2-40B4-BE49-F238E27FC236}">
                  <a16:creationId xmlns:a16="http://schemas.microsoft.com/office/drawing/2014/main" id="{E4EDA5A3-A897-4E44-9A3E-5288D16EC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8466" y="1418161"/>
              <a:ext cx="1661709" cy="159627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BDF1CA4-C9BF-44B7-9E21-0B5109DF9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71" b="90939" l="5346" r="89915">
                          <a14:foregroundMark x1="43135" y1="89968" x2="49332" y2="91100"/>
                          <a14:foregroundMark x1="49332" y1="91100" x2="50790" y2="89806"/>
                          <a14:foregroundMark x1="11057" y1="25566" x2="6804" y2="31877"/>
                          <a14:foregroundMark x1="6804" y1="31877" x2="6415" y2="34077"/>
                          <a14:foregroundMark x1="5856" y1="41424" x2="10571" y2="53398"/>
                          <a14:backgroundMark x1="5589" y1="33981" x2="5225" y2="39482"/>
                          <a14:backgroundMark x1="5711" y1="38997" x2="5711" y2="414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86296" y="2057349"/>
              <a:ext cx="676843" cy="48823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D49DDC-2FDD-4092-A2CA-313D6238E907}"/>
                </a:ext>
              </a:extLst>
            </p:cNvPr>
            <p:cNvSpPr txBox="1"/>
            <p:nvPr/>
          </p:nvSpPr>
          <p:spPr>
            <a:xfrm>
              <a:off x="6611762" y="1768957"/>
              <a:ext cx="1395117" cy="236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B.B.B</a:t>
              </a:r>
              <a:endParaRPr lang="ko-KR" altLang="en-US" sz="24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CE3EDD-5438-49CE-AD89-67FB409F5F28}"/>
              </a:ext>
            </a:extLst>
          </p:cNvPr>
          <p:cNvGrpSpPr/>
          <p:nvPr/>
        </p:nvGrpSpPr>
        <p:grpSpPr>
          <a:xfrm>
            <a:off x="3367293" y="3377238"/>
            <a:ext cx="3714341" cy="1453148"/>
            <a:chOff x="3130157" y="3536289"/>
            <a:chExt cx="3714341" cy="145314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FDE1CF-F8C6-467A-9787-3D9C79313A65}"/>
                </a:ext>
              </a:extLst>
            </p:cNvPr>
            <p:cNvGrpSpPr/>
            <p:nvPr/>
          </p:nvGrpSpPr>
          <p:grpSpPr>
            <a:xfrm>
              <a:off x="3130157" y="3536289"/>
              <a:ext cx="3695713" cy="746823"/>
              <a:chOff x="3169899" y="3293063"/>
              <a:chExt cx="3695713" cy="74682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532834-775A-4C55-AE77-9C1CFD2F26F5}"/>
                  </a:ext>
                </a:extLst>
              </p:cNvPr>
              <p:cNvSpPr txBox="1"/>
              <p:nvPr/>
            </p:nvSpPr>
            <p:spPr>
              <a:xfrm>
                <a:off x="3169899" y="3293063"/>
                <a:ext cx="1999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have trouble with…</a:t>
                </a:r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DB61FA-386C-4BA5-81B1-EA70A9344706}"/>
                  </a:ext>
                </a:extLst>
              </p:cNvPr>
              <p:cNvSpPr txBox="1"/>
              <p:nvPr/>
            </p:nvSpPr>
            <p:spPr>
              <a:xfrm>
                <a:off x="3712826" y="3670554"/>
                <a:ext cx="3152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other </a:t>
                </a:r>
                <a:r>
                  <a:rPr lang="en-US" altLang="ko-KR" dirty="0" err="1"/>
                  <a:t>functios</a:t>
                </a:r>
                <a:r>
                  <a:rPr lang="en-US" altLang="ko-KR" dirty="0"/>
                  <a:t> implementations</a:t>
                </a:r>
                <a:endParaRPr lang="ko-KR" altLang="en-US" dirty="0"/>
              </a:p>
            </p:txBody>
          </p:sp>
        </p:grpSp>
        <p:pic>
          <p:nvPicPr>
            <p:cNvPr id="30" name="그래픽 29" descr="채우기 없는 우는 얼굴">
              <a:extLst>
                <a:ext uri="{FF2B5EF4-FFF2-40B4-BE49-F238E27FC236}">
                  <a16:creationId xmlns:a16="http://schemas.microsoft.com/office/drawing/2014/main" id="{9F0731AF-C508-47DE-B78E-168E15ACE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11073" y="4256012"/>
              <a:ext cx="733425" cy="733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76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0A99-C0C1-4B9E-9F4A-538B8D053924}"/>
              </a:ext>
            </a:extLst>
          </p:cNvPr>
          <p:cNvSpPr txBox="1"/>
          <p:nvPr/>
        </p:nvSpPr>
        <p:spPr>
          <a:xfrm>
            <a:off x="333469" y="460029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Transaction state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865E9-6F69-1040-9C9E-2D20E207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8" y="1282800"/>
            <a:ext cx="9700664" cy="5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904950"/>
            <a:ext cx="2976941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31579" y="347426"/>
            <a:ext cx="3838003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  <a:cs typeface="Malgun Gothic"/>
                <a:sym typeface="Malgun Gothic"/>
              </a:rPr>
              <a:t>BookBox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a typeface="나눔스퀘어 Bold" panose="020B0600000101010101" pitchFamily="50" charset="-127"/>
                <a:cs typeface="Malgun Gothic"/>
                <a:sym typeface="Malgun Gothic"/>
              </a:rPr>
              <a:t>(Hardware)</a:t>
            </a:r>
            <a:endParaRPr lang="en-US" b="0" i="0" u="none" strike="noStrike" cap="none" dirty="0">
              <a:solidFill>
                <a:schemeClr val="accent6">
                  <a:lumMod val="75000"/>
                </a:schemeClr>
              </a:solidFill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래픽 8" descr="표">
            <a:extLst>
              <a:ext uri="{FF2B5EF4-FFF2-40B4-BE49-F238E27FC236}">
                <a16:creationId xmlns:a16="http://schemas.microsoft.com/office/drawing/2014/main" id="{FD94DFE3-37FD-4AC6-AE4B-D9CCF22AA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579" y="2114770"/>
            <a:ext cx="2883410" cy="2883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53581-75B6-405A-95B1-E92AFC219C2B}"/>
              </a:ext>
            </a:extLst>
          </p:cNvPr>
          <p:cNvSpPr txBox="1"/>
          <p:nvPr/>
        </p:nvSpPr>
        <p:spPr>
          <a:xfrm>
            <a:off x="3374571" y="2337779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Book Box(cabinet)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CB140-795A-4E67-B09D-DF51F6F79F01}"/>
              </a:ext>
            </a:extLst>
          </p:cNvPr>
          <p:cNvSpPr txBox="1"/>
          <p:nvPr/>
        </p:nvSpPr>
        <p:spPr>
          <a:xfrm>
            <a:off x="3374570" y="3018610"/>
            <a:ext cx="323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Barcode Recognition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3712-93A5-443C-B402-2C6BDFB631E8}"/>
              </a:ext>
            </a:extLst>
          </p:cNvPr>
          <p:cNvSpPr txBox="1"/>
          <p:nvPr/>
        </p:nvSpPr>
        <p:spPr>
          <a:xfrm>
            <a:off x="3374571" y="3699441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DB Modification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964AD-4722-4934-9494-2BDBE48931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78" y="2713055"/>
            <a:ext cx="3138151" cy="1743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7B941B-9B64-4567-B7BD-3C9CB17D6429}"/>
              </a:ext>
            </a:extLst>
          </p:cNvPr>
          <p:cNvSpPr txBox="1"/>
          <p:nvPr/>
        </p:nvSpPr>
        <p:spPr>
          <a:xfrm>
            <a:off x="3374572" y="4380272"/>
            <a:ext cx="323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Decode Barcode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629043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00129" y="334462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 err="1"/>
              <a:t>BookBox</a:t>
            </a:r>
            <a:r>
              <a:rPr lang="en-US" altLang="ko-KR" sz="2400" dirty="0"/>
              <a:t> (cabinet)</a:t>
            </a:r>
            <a:endParaRPr lang="ko-KR" altLang="en-US" sz="24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E0263D-C2C2-FC40-A49A-F3BE2F26641C}"/>
              </a:ext>
            </a:extLst>
          </p:cNvPr>
          <p:cNvGrpSpPr/>
          <p:nvPr/>
        </p:nvGrpSpPr>
        <p:grpSpPr>
          <a:xfrm>
            <a:off x="488416" y="1670180"/>
            <a:ext cx="5291664" cy="3946848"/>
            <a:chOff x="961053" y="1632858"/>
            <a:chExt cx="5291664" cy="39468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0051F20-7787-054B-80E6-5A0F7F7BA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7" t="5464" r="4843" b="4267"/>
            <a:stretch/>
          </p:blipFill>
          <p:spPr>
            <a:xfrm>
              <a:off x="961053" y="1632858"/>
              <a:ext cx="5291664" cy="3946848"/>
            </a:xfrm>
            <a:prstGeom prst="rect">
              <a:avLst/>
            </a:prstGeom>
          </p:spPr>
        </p:pic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E5337B37-038F-7D41-ACEF-7502F78C7F32}"/>
                </a:ext>
              </a:extLst>
            </p:cNvPr>
            <p:cNvSpPr/>
            <p:nvPr/>
          </p:nvSpPr>
          <p:spPr>
            <a:xfrm>
              <a:off x="4301412" y="3629608"/>
              <a:ext cx="1007706" cy="998375"/>
            </a:xfrm>
            <a:prstGeom prst="roundRect">
              <a:avLst/>
            </a:prstGeom>
            <a:noFill/>
            <a:ln w="57150">
              <a:solidFill>
                <a:srgbClr val="FD41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0028B431-3AAD-544F-9833-A1649AAF1A1D}"/>
                </a:ext>
              </a:extLst>
            </p:cNvPr>
            <p:cNvSpPr/>
            <p:nvPr/>
          </p:nvSpPr>
          <p:spPr>
            <a:xfrm>
              <a:off x="2630395" y="1757265"/>
              <a:ext cx="1316454" cy="1135225"/>
            </a:xfrm>
            <a:prstGeom prst="roundRect">
              <a:avLst/>
            </a:prstGeom>
            <a:noFill/>
            <a:ln w="57150">
              <a:solidFill>
                <a:srgbClr val="FD41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8D5A8B-58A4-D342-99E8-99484D05EABC}"/>
              </a:ext>
            </a:extLst>
          </p:cNvPr>
          <p:cNvSpPr txBox="1"/>
          <p:nvPr/>
        </p:nvSpPr>
        <p:spPr>
          <a:xfrm>
            <a:off x="6083559" y="2010987"/>
            <a:ext cx="3293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a. Camera</a:t>
            </a:r>
          </a:p>
          <a:p>
            <a:r>
              <a:rPr kumimoji="1" lang="en-US" altLang="ko-KR" dirty="0"/>
              <a:t>       - recognize </a:t>
            </a:r>
            <a:r>
              <a:rPr kumimoji="1" lang="en-US" altLang="ko-KR" dirty="0" err="1"/>
              <a:t>QRcode</a:t>
            </a:r>
            <a:r>
              <a:rPr kumimoji="1" lang="en-US" altLang="ko-KR" dirty="0"/>
              <a:t>, Barcode 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3F783-6E02-2C45-A0A2-B922F405174C}"/>
              </a:ext>
            </a:extLst>
          </p:cNvPr>
          <p:cNvSpPr txBox="1"/>
          <p:nvPr/>
        </p:nvSpPr>
        <p:spPr>
          <a:xfrm>
            <a:off x="6214188" y="3842951"/>
            <a:ext cx="26452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b. Locker</a:t>
            </a:r>
          </a:p>
          <a:p>
            <a:r>
              <a:rPr kumimoji="1" lang="en-US" altLang="ko-KR" dirty="0"/>
              <a:t>    - lock &amp; unlock the door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CB889-5388-E948-93CD-9AE6A1CC4EA9}"/>
              </a:ext>
            </a:extLst>
          </p:cNvPr>
          <p:cNvSpPr txBox="1"/>
          <p:nvPr/>
        </p:nvSpPr>
        <p:spPr>
          <a:xfrm>
            <a:off x="1696466" y="1554959"/>
            <a:ext cx="495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</a:rPr>
              <a:t>a.</a:t>
            </a:r>
            <a:endParaRPr kumimoji="1"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CF1838-D4F5-3F47-83CC-AF90636C8171}"/>
              </a:ext>
            </a:extLst>
          </p:cNvPr>
          <p:cNvSpPr txBox="1"/>
          <p:nvPr/>
        </p:nvSpPr>
        <p:spPr>
          <a:xfrm>
            <a:off x="3297098" y="3511477"/>
            <a:ext cx="51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</a:rPr>
              <a:t>b.</a:t>
            </a:r>
            <a:endParaRPr kumimoji="1"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7120</TotalTime>
  <Words>222</Words>
  <Application>Microsoft Office PowerPoint</Application>
  <PresentationFormat>A4 용지(210x297mm)</PresentationFormat>
  <Paragraphs>107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나눔스퀘어</vt:lpstr>
      <vt:lpstr>Cooper Black</vt:lpstr>
      <vt:lpstr>맑은 고딕</vt:lpstr>
      <vt:lpstr>맑은 고딕</vt:lpstr>
      <vt:lpstr>나눔스퀘어 Bold</vt:lpstr>
      <vt:lpstr>Calibri Light</vt:lpstr>
      <vt:lpstr>Calibri</vt:lpstr>
      <vt:lpstr>Arial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a</cp:lastModifiedBy>
  <cp:revision>619</cp:revision>
  <dcterms:created xsi:type="dcterms:W3CDTF">2017-09-07T10:48:07Z</dcterms:created>
  <dcterms:modified xsi:type="dcterms:W3CDTF">2019-05-19T23:20:05Z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